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63" r:id="rId5"/>
    <p:sldId id="264" r:id="rId6"/>
    <p:sldId id="265" r:id="rId7"/>
    <p:sldId id="266" r:id="rId8"/>
    <p:sldId id="261" r:id="rId9"/>
    <p:sldId id="258"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CCFFCC"/>
    <a:srgbClr val="FFFF00"/>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55" d="100"/>
          <a:sy n="55" d="100"/>
        </p:scale>
        <p:origin x="758"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B67729-6742-49E6-B5FC-098680F4FFDE}" type="datetimeFigureOut">
              <a:rPr lang="en-US" smtClean="0"/>
              <a:t>5/31/2020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B2DBC2-B626-4F7B-8194-05AA01474F46}" type="slidenum">
              <a:rPr lang="en-US" smtClean="0"/>
              <a:t>‹#›</a:t>
            </a:fld>
            <a:endParaRPr lang="en-US"/>
          </a:p>
        </p:txBody>
      </p:sp>
    </p:spTree>
    <p:extLst>
      <p:ext uri="{BB962C8B-B14F-4D97-AF65-F5344CB8AC3E}">
        <p14:creationId xmlns:p14="http://schemas.microsoft.com/office/powerpoint/2010/main" val="3212032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B67729-6742-49E6-B5FC-098680F4FFDE}" type="datetimeFigureOut">
              <a:rPr lang="en-US" smtClean="0"/>
              <a:t>5/31/2020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B2DBC2-B626-4F7B-8194-05AA01474F46}" type="slidenum">
              <a:rPr lang="en-US" smtClean="0"/>
              <a:t>‹#›</a:t>
            </a:fld>
            <a:endParaRPr lang="en-US"/>
          </a:p>
        </p:txBody>
      </p:sp>
    </p:spTree>
    <p:extLst>
      <p:ext uri="{BB962C8B-B14F-4D97-AF65-F5344CB8AC3E}">
        <p14:creationId xmlns:p14="http://schemas.microsoft.com/office/powerpoint/2010/main" val="1778701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B67729-6742-49E6-B5FC-098680F4FFDE}" type="datetimeFigureOut">
              <a:rPr lang="en-US" smtClean="0"/>
              <a:t>5/31/2020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B2DBC2-B626-4F7B-8194-05AA01474F46}" type="slidenum">
              <a:rPr lang="en-US" smtClean="0"/>
              <a:t>‹#›</a:t>
            </a:fld>
            <a:endParaRPr lang="en-US"/>
          </a:p>
        </p:txBody>
      </p:sp>
    </p:spTree>
    <p:extLst>
      <p:ext uri="{BB962C8B-B14F-4D97-AF65-F5344CB8AC3E}">
        <p14:creationId xmlns:p14="http://schemas.microsoft.com/office/powerpoint/2010/main" val="56464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B67729-6742-49E6-B5FC-098680F4FFDE}" type="datetimeFigureOut">
              <a:rPr lang="en-US" smtClean="0"/>
              <a:t>5/31/2020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B2DBC2-B626-4F7B-8194-05AA01474F46}" type="slidenum">
              <a:rPr lang="en-US" smtClean="0"/>
              <a:t>‹#›</a:t>
            </a:fld>
            <a:endParaRPr lang="en-US"/>
          </a:p>
        </p:txBody>
      </p:sp>
    </p:spTree>
    <p:extLst>
      <p:ext uri="{BB962C8B-B14F-4D97-AF65-F5344CB8AC3E}">
        <p14:creationId xmlns:p14="http://schemas.microsoft.com/office/powerpoint/2010/main" val="1990030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B67729-6742-49E6-B5FC-098680F4FFDE}" type="datetimeFigureOut">
              <a:rPr lang="en-US" smtClean="0"/>
              <a:t>5/31/2020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B2DBC2-B626-4F7B-8194-05AA01474F46}" type="slidenum">
              <a:rPr lang="en-US" smtClean="0"/>
              <a:t>‹#›</a:t>
            </a:fld>
            <a:endParaRPr lang="en-US"/>
          </a:p>
        </p:txBody>
      </p:sp>
    </p:spTree>
    <p:extLst>
      <p:ext uri="{BB962C8B-B14F-4D97-AF65-F5344CB8AC3E}">
        <p14:creationId xmlns:p14="http://schemas.microsoft.com/office/powerpoint/2010/main" val="2054055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B67729-6742-49E6-B5FC-098680F4FFDE}" type="datetimeFigureOut">
              <a:rPr lang="en-US" smtClean="0"/>
              <a:t>5/31/2020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B2DBC2-B626-4F7B-8194-05AA01474F46}" type="slidenum">
              <a:rPr lang="en-US" smtClean="0"/>
              <a:t>‹#›</a:t>
            </a:fld>
            <a:endParaRPr lang="en-US"/>
          </a:p>
        </p:txBody>
      </p:sp>
    </p:spTree>
    <p:extLst>
      <p:ext uri="{BB962C8B-B14F-4D97-AF65-F5344CB8AC3E}">
        <p14:creationId xmlns:p14="http://schemas.microsoft.com/office/powerpoint/2010/main" val="2583240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B67729-6742-49E6-B5FC-098680F4FFDE}" type="datetimeFigureOut">
              <a:rPr lang="en-US" smtClean="0"/>
              <a:t>5/31/2020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B2DBC2-B626-4F7B-8194-05AA01474F46}" type="slidenum">
              <a:rPr lang="en-US" smtClean="0"/>
              <a:t>‹#›</a:t>
            </a:fld>
            <a:endParaRPr lang="en-US"/>
          </a:p>
        </p:txBody>
      </p:sp>
    </p:spTree>
    <p:extLst>
      <p:ext uri="{BB962C8B-B14F-4D97-AF65-F5344CB8AC3E}">
        <p14:creationId xmlns:p14="http://schemas.microsoft.com/office/powerpoint/2010/main" val="2118315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B67729-6742-49E6-B5FC-098680F4FFDE}" type="datetimeFigureOut">
              <a:rPr lang="en-US" smtClean="0"/>
              <a:t>5/31/2020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B2DBC2-B626-4F7B-8194-05AA01474F46}" type="slidenum">
              <a:rPr lang="en-US" smtClean="0"/>
              <a:t>‹#›</a:t>
            </a:fld>
            <a:endParaRPr lang="en-US"/>
          </a:p>
        </p:txBody>
      </p:sp>
    </p:spTree>
    <p:extLst>
      <p:ext uri="{BB962C8B-B14F-4D97-AF65-F5344CB8AC3E}">
        <p14:creationId xmlns:p14="http://schemas.microsoft.com/office/powerpoint/2010/main" val="4245076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67729-6742-49E6-B5FC-098680F4FFDE}" type="datetimeFigureOut">
              <a:rPr lang="en-US" smtClean="0"/>
              <a:t>5/31/2020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B2DBC2-B626-4F7B-8194-05AA01474F46}" type="slidenum">
              <a:rPr lang="en-US" smtClean="0"/>
              <a:t>‹#›</a:t>
            </a:fld>
            <a:endParaRPr lang="en-US"/>
          </a:p>
        </p:txBody>
      </p:sp>
    </p:spTree>
    <p:extLst>
      <p:ext uri="{BB962C8B-B14F-4D97-AF65-F5344CB8AC3E}">
        <p14:creationId xmlns:p14="http://schemas.microsoft.com/office/powerpoint/2010/main" val="2350552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B67729-6742-49E6-B5FC-098680F4FFDE}" type="datetimeFigureOut">
              <a:rPr lang="en-US" smtClean="0"/>
              <a:t>5/31/2020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B2DBC2-B626-4F7B-8194-05AA01474F46}" type="slidenum">
              <a:rPr lang="en-US" smtClean="0"/>
              <a:t>‹#›</a:t>
            </a:fld>
            <a:endParaRPr lang="en-US"/>
          </a:p>
        </p:txBody>
      </p:sp>
    </p:spTree>
    <p:extLst>
      <p:ext uri="{BB962C8B-B14F-4D97-AF65-F5344CB8AC3E}">
        <p14:creationId xmlns:p14="http://schemas.microsoft.com/office/powerpoint/2010/main" val="3118132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B67729-6742-49E6-B5FC-098680F4FFDE}" type="datetimeFigureOut">
              <a:rPr lang="en-US" smtClean="0"/>
              <a:t>5/31/2020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B2DBC2-B626-4F7B-8194-05AA01474F46}" type="slidenum">
              <a:rPr lang="en-US" smtClean="0"/>
              <a:t>‹#›</a:t>
            </a:fld>
            <a:endParaRPr lang="en-US"/>
          </a:p>
        </p:txBody>
      </p:sp>
    </p:spTree>
    <p:extLst>
      <p:ext uri="{BB962C8B-B14F-4D97-AF65-F5344CB8AC3E}">
        <p14:creationId xmlns:p14="http://schemas.microsoft.com/office/powerpoint/2010/main" val="2975209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B67729-6742-49E6-B5FC-098680F4FFDE}" type="datetimeFigureOut">
              <a:rPr lang="en-US" smtClean="0"/>
              <a:t>5/31/2020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B2DBC2-B626-4F7B-8194-05AA01474F46}" type="slidenum">
              <a:rPr lang="en-US" smtClean="0"/>
              <a:t>‹#›</a:t>
            </a:fld>
            <a:endParaRPr lang="en-US"/>
          </a:p>
        </p:txBody>
      </p:sp>
    </p:spTree>
    <p:extLst>
      <p:ext uri="{BB962C8B-B14F-4D97-AF65-F5344CB8AC3E}">
        <p14:creationId xmlns:p14="http://schemas.microsoft.com/office/powerpoint/2010/main" val="25376189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NFL reportedly exploring possibility of adding Saturday games to ...">
            <a:extLst>
              <a:ext uri="{FF2B5EF4-FFF2-40B4-BE49-F238E27FC236}">
                <a16:creationId xmlns:a16="http://schemas.microsoft.com/office/drawing/2014/main" id="{71E2FDFC-AF93-4F5F-87F6-9B3A387ED2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44" r="-2" b="11797"/>
          <a:stretch/>
        </p:blipFill>
        <p:spPr bwMode="auto">
          <a:xfrm>
            <a:off x="6015107" y="-1"/>
            <a:ext cx="6176895" cy="29379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Understand Machine Learning with simple Code Examples">
            <a:extLst>
              <a:ext uri="{FF2B5EF4-FFF2-40B4-BE49-F238E27FC236}">
                <a16:creationId xmlns:a16="http://schemas.microsoft.com/office/drawing/2014/main" id="{4722C311-B716-4AD8-AEA9-571E42F6D6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08" r="1" b="10948"/>
          <a:stretch/>
        </p:blipFill>
        <p:spPr bwMode="auto">
          <a:xfrm>
            <a:off x="4203638" y="2937953"/>
            <a:ext cx="7988360" cy="3920047"/>
          </a:xfrm>
          <a:prstGeom prst="rect">
            <a:avLst/>
          </a:prstGeom>
          <a:noFill/>
          <a:extLst>
            <a:ext uri="{909E8E84-426E-40DD-AFC4-6F175D3DCCD1}">
              <a14:hiddenFill xmlns:a14="http://schemas.microsoft.com/office/drawing/2010/main">
                <a:solidFill>
                  <a:srgbClr val="FFFFFF"/>
                </a:solidFill>
              </a14:hiddenFill>
            </a:ext>
          </a:extLst>
        </p:spPr>
      </p:pic>
      <p:sp>
        <p:nvSpPr>
          <p:cNvPr id="1030" name="Freeform: Shape 136">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1" name="Freeform: Shape 138">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A1BB43-4FD0-4348-87E6-103C7ACB5A16}"/>
              </a:ext>
            </a:extLst>
          </p:cNvPr>
          <p:cNvSpPr>
            <a:spLocks noGrp="1"/>
          </p:cNvSpPr>
          <p:nvPr>
            <p:ph type="ctrTitle"/>
          </p:nvPr>
        </p:nvSpPr>
        <p:spPr>
          <a:xfrm>
            <a:off x="381740" y="365125"/>
            <a:ext cx="5689087" cy="1325563"/>
          </a:xfrm>
        </p:spPr>
        <p:txBody>
          <a:bodyPr vert="horz" lIns="91440" tIns="45720" rIns="91440" bIns="45720" rtlCol="0" anchor="ctr">
            <a:normAutofit fontScale="90000"/>
          </a:bodyPr>
          <a:lstStyle/>
          <a:p>
            <a:pPr algn="l"/>
            <a:br>
              <a:rPr lang="en-US" sz="4400" kern="1200" dirty="0">
                <a:solidFill>
                  <a:srgbClr val="FF99FF"/>
                </a:solidFill>
                <a:latin typeface="Miriam Fixed" panose="020B0509050101010101" pitchFamily="49" charset="-79"/>
                <a:cs typeface="Miriam Fixed" panose="020B0509050101010101" pitchFamily="49" charset="-79"/>
              </a:rPr>
            </a:br>
            <a:r>
              <a:rPr lang="en-US" sz="5300" kern="1200" dirty="0">
                <a:solidFill>
                  <a:schemeClr val="bg2">
                    <a:lumMod val="60000"/>
                    <a:lumOff val="40000"/>
                  </a:schemeClr>
                </a:solidFill>
                <a:latin typeface="Miriam Fixed" panose="020B0509050101010101" pitchFamily="49" charset="-79"/>
                <a:cs typeface="Miriam Fixed" panose="020B0509050101010101" pitchFamily="49" charset="-79"/>
              </a:rPr>
              <a:t>NFL Fantasy FB</a:t>
            </a:r>
            <a:br>
              <a:rPr lang="en-US" sz="5300" kern="1200" dirty="0">
                <a:solidFill>
                  <a:schemeClr val="bg2">
                    <a:lumMod val="60000"/>
                    <a:lumOff val="40000"/>
                  </a:schemeClr>
                </a:solidFill>
                <a:latin typeface="Miriam Fixed" panose="020B0509050101010101" pitchFamily="49" charset="-79"/>
                <a:cs typeface="Miriam Fixed" panose="020B0509050101010101" pitchFamily="49" charset="-79"/>
              </a:rPr>
            </a:br>
            <a:r>
              <a:rPr lang="en-US" sz="5300" kern="1200" dirty="0">
                <a:solidFill>
                  <a:schemeClr val="bg2">
                    <a:lumMod val="60000"/>
                    <a:lumOff val="40000"/>
                  </a:schemeClr>
                </a:solidFill>
                <a:latin typeface="Miriam Fixed" panose="020B0509050101010101" pitchFamily="49" charset="-79"/>
                <a:cs typeface="Miriam Fixed" panose="020B0509050101010101" pitchFamily="49" charset="-79"/>
              </a:rPr>
              <a:t>Predictions</a:t>
            </a:r>
            <a:br>
              <a:rPr lang="en-US" sz="4400" dirty="0">
                <a:solidFill>
                  <a:srgbClr val="FF99FF"/>
                </a:solidFill>
                <a:latin typeface="Miriam Fixed" panose="020B0509050101010101" pitchFamily="49" charset="-79"/>
                <a:cs typeface="Miriam Fixed" panose="020B0509050101010101" pitchFamily="49" charset="-79"/>
              </a:rPr>
            </a:br>
            <a:r>
              <a:rPr lang="en-US" sz="2400" dirty="0">
                <a:solidFill>
                  <a:srgbClr val="FF0000"/>
                </a:solidFill>
                <a:latin typeface="Miriam Fixed" panose="020B0509050101010101" pitchFamily="49" charset="-79"/>
                <a:cs typeface="Miriam Fixed" panose="020B0509050101010101" pitchFamily="49" charset="-79"/>
              </a:rPr>
              <a:t>Final Project</a:t>
            </a:r>
            <a:br>
              <a:rPr lang="en-US" sz="4400" kern="1200" dirty="0">
                <a:solidFill>
                  <a:srgbClr val="FF99FF"/>
                </a:solidFill>
                <a:latin typeface="Miriam Fixed" panose="020B0509050101010101" pitchFamily="49" charset="-79"/>
                <a:cs typeface="Miriam Fixed" panose="020B0509050101010101" pitchFamily="49" charset="-79"/>
              </a:rPr>
            </a:br>
            <a:endParaRPr lang="en-US" sz="4400" kern="1200" dirty="0">
              <a:solidFill>
                <a:srgbClr val="FF99FF"/>
              </a:solidFill>
              <a:latin typeface="Miriam Fixed" panose="020B0509050101010101" pitchFamily="49" charset="-79"/>
              <a:cs typeface="Miriam Fixed" panose="020B0509050101010101" pitchFamily="49" charset="-79"/>
            </a:endParaRPr>
          </a:p>
        </p:txBody>
      </p:sp>
      <p:sp>
        <p:nvSpPr>
          <p:cNvPr id="3" name="Subtitle 2">
            <a:extLst>
              <a:ext uri="{FF2B5EF4-FFF2-40B4-BE49-F238E27FC236}">
                <a16:creationId xmlns:a16="http://schemas.microsoft.com/office/drawing/2014/main" id="{FDADF993-CB90-44E4-9894-1B849579284F}"/>
              </a:ext>
            </a:extLst>
          </p:cNvPr>
          <p:cNvSpPr>
            <a:spLocks noGrp="1"/>
          </p:cNvSpPr>
          <p:nvPr>
            <p:ph type="subTitle" idx="1"/>
          </p:nvPr>
        </p:nvSpPr>
        <p:spPr>
          <a:xfrm>
            <a:off x="381740" y="2937953"/>
            <a:ext cx="4364431" cy="3239009"/>
          </a:xfrm>
        </p:spPr>
        <p:txBody>
          <a:bodyPr vert="horz" lIns="91440" tIns="45720" rIns="91440" bIns="45720" rtlCol="0">
            <a:normAutofit/>
          </a:bodyPr>
          <a:lstStyle/>
          <a:p>
            <a:pPr algn="l"/>
            <a:r>
              <a:rPr lang="en-US" sz="2000" dirty="0">
                <a:latin typeface="Miriam Fixed" panose="020B0509050101010101" pitchFamily="49" charset="-79"/>
                <a:cs typeface="Miriam Fixed" panose="020B0509050101010101" pitchFamily="49" charset="-79"/>
              </a:rPr>
              <a:t>Joseph Rafferty</a:t>
            </a:r>
          </a:p>
          <a:p>
            <a:pPr algn="l"/>
            <a:r>
              <a:rPr lang="en-US" sz="2000" dirty="0" err="1">
                <a:latin typeface="Miriam Fixed" panose="020B0509050101010101" pitchFamily="49" charset="-79"/>
                <a:cs typeface="Miriam Fixed" panose="020B0509050101010101" pitchFamily="49" charset="-79"/>
              </a:rPr>
              <a:t>Chrison</a:t>
            </a:r>
            <a:r>
              <a:rPr lang="en-US" sz="2000" dirty="0">
                <a:latin typeface="Miriam Fixed" panose="020B0509050101010101" pitchFamily="49" charset="-79"/>
                <a:cs typeface="Miriam Fixed" panose="020B0509050101010101" pitchFamily="49" charset="-79"/>
              </a:rPr>
              <a:t> Mills</a:t>
            </a:r>
          </a:p>
          <a:p>
            <a:pPr algn="l"/>
            <a:r>
              <a:rPr lang="en-US" sz="2000" dirty="0">
                <a:latin typeface="Miriam Fixed" panose="020B0509050101010101" pitchFamily="49" charset="-79"/>
                <a:cs typeface="Miriam Fixed" panose="020B0509050101010101" pitchFamily="49" charset="-79"/>
              </a:rPr>
              <a:t>Nicole Nanton</a:t>
            </a:r>
          </a:p>
          <a:p>
            <a:pPr algn="l"/>
            <a:r>
              <a:rPr lang="en-US" sz="2000" dirty="0" err="1">
                <a:latin typeface="Miriam Fixed" panose="020B0509050101010101" pitchFamily="49" charset="-79"/>
                <a:cs typeface="Miriam Fixed" panose="020B0509050101010101" pitchFamily="49" charset="-79"/>
              </a:rPr>
              <a:t>Kahsay</a:t>
            </a:r>
            <a:r>
              <a:rPr lang="en-US" sz="2000" dirty="0">
                <a:latin typeface="Miriam Fixed" panose="020B0509050101010101" pitchFamily="49" charset="-79"/>
                <a:cs typeface="Miriam Fixed" panose="020B0509050101010101" pitchFamily="49" charset="-79"/>
              </a:rPr>
              <a:t> </a:t>
            </a:r>
            <a:r>
              <a:rPr lang="en-US" sz="2000" dirty="0" err="1">
                <a:latin typeface="Miriam Fixed" panose="020B0509050101010101" pitchFamily="49" charset="-79"/>
                <a:cs typeface="Miriam Fixed" panose="020B0509050101010101" pitchFamily="49" charset="-79"/>
              </a:rPr>
              <a:t>Ftwi</a:t>
            </a:r>
            <a:endParaRPr lang="en-US" sz="2000" dirty="0">
              <a:latin typeface="Miriam Fixed" panose="020B0509050101010101" pitchFamily="49" charset="-79"/>
              <a:cs typeface="Miriam Fixed" panose="020B0509050101010101" pitchFamily="49" charset="-79"/>
            </a:endParaRPr>
          </a:p>
          <a:p>
            <a:pPr algn="l"/>
            <a:r>
              <a:rPr lang="en-US" sz="2000" dirty="0">
                <a:latin typeface="Miriam Fixed" panose="020B0509050101010101" pitchFamily="49" charset="-79"/>
                <a:cs typeface="Miriam Fixed" panose="020B0509050101010101" pitchFamily="49" charset="-79"/>
              </a:rPr>
              <a:t>Karl Parvez</a:t>
            </a:r>
          </a:p>
          <a:p>
            <a:pPr algn="l"/>
            <a:r>
              <a:rPr lang="en-US" sz="2000" dirty="0">
                <a:latin typeface="Miriam Fixed" panose="020B0509050101010101" pitchFamily="49" charset="-79"/>
                <a:cs typeface="Miriam Fixed" panose="020B0509050101010101" pitchFamily="49" charset="-79"/>
              </a:rPr>
              <a:t>Chandler Parrott</a:t>
            </a:r>
          </a:p>
          <a:p>
            <a:pPr algn="l"/>
            <a:endParaRPr lang="en-US" sz="2000" dirty="0">
              <a:latin typeface="Miriam Fixed" panose="020B0509050101010101" pitchFamily="49" charset="-79"/>
              <a:cs typeface="Miriam Fixed" panose="020B0509050101010101" pitchFamily="49" charset="-79"/>
            </a:endParaRPr>
          </a:p>
          <a:p>
            <a:pPr algn="l"/>
            <a:endParaRPr lang="en-US" sz="2000" dirty="0"/>
          </a:p>
        </p:txBody>
      </p:sp>
    </p:spTree>
    <p:extLst>
      <p:ext uri="{BB962C8B-B14F-4D97-AF65-F5344CB8AC3E}">
        <p14:creationId xmlns:p14="http://schemas.microsoft.com/office/powerpoint/2010/main" val="2459645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Victorious athletes holding up ball together on the sports field">
            <a:extLst>
              <a:ext uri="{FF2B5EF4-FFF2-40B4-BE49-F238E27FC236}">
                <a16:creationId xmlns:a16="http://schemas.microsoft.com/office/drawing/2014/main" id="{FCC83318-8982-42B0-90DF-8A7B2E4AA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25" y="0"/>
            <a:ext cx="11391900" cy="4210050"/>
          </a:xfrm>
          <a:prstGeom prst="rect">
            <a:avLst/>
          </a:prstGeom>
        </p:spPr>
      </p:pic>
      <p:sp>
        <p:nvSpPr>
          <p:cNvPr id="4" name="TextBox 3">
            <a:extLst>
              <a:ext uri="{FF2B5EF4-FFF2-40B4-BE49-F238E27FC236}">
                <a16:creationId xmlns:a16="http://schemas.microsoft.com/office/drawing/2014/main" id="{3A3411DA-545F-4481-8EC9-060F1924658D}"/>
              </a:ext>
            </a:extLst>
          </p:cNvPr>
          <p:cNvSpPr txBox="1"/>
          <p:nvPr/>
        </p:nvSpPr>
        <p:spPr>
          <a:xfrm>
            <a:off x="561975" y="4648200"/>
            <a:ext cx="11258550" cy="1200329"/>
          </a:xfrm>
          <a:prstGeom prst="rect">
            <a:avLst/>
          </a:prstGeom>
          <a:noFill/>
        </p:spPr>
        <p:txBody>
          <a:bodyPr wrap="square" rtlCol="0">
            <a:spAutoFit/>
          </a:bodyPr>
          <a:lstStyle/>
          <a:p>
            <a:pPr algn="ctr"/>
            <a:r>
              <a:rPr lang="en-US" sz="7200" dirty="0">
                <a:solidFill>
                  <a:schemeClr val="accent3"/>
                </a:solidFill>
              </a:rPr>
              <a:t>Thank you!</a:t>
            </a:r>
          </a:p>
        </p:txBody>
      </p:sp>
    </p:spTree>
    <p:extLst>
      <p:ext uri="{BB962C8B-B14F-4D97-AF65-F5344CB8AC3E}">
        <p14:creationId xmlns:p14="http://schemas.microsoft.com/office/powerpoint/2010/main" val="1153526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New open-source Machine Learning Framework written in Java | Datumbox">
            <a:extLst>
              <a:ext uri="{FF2B5EF4-FFF2-40B4-BE49-F238E27FC236}">
                <a16:creationId xmlns:a16="http://schemas.microsoft.com/office/drawing/2014/main" id="{777A4B53-8646-477D-80B5-220B33148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925"/>
            <a:ext cx="5572125" cy="66960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13B265-7CD5-4BA6-8B72-604B5A9A6215}"/>
              </a:ext>
            </a:extLst>
          </p:cNvPr>
          <p:cNvSpPr txBox="1"/>
          <p:nvPr/>
        </p:nvSpPr>
        <p:spPr>
          <a:xfrm>
            <a:off x="5948039" y="284085"/>
            <a:ext cx="5572125" cy="523220"/>
          </a:xfrm>
          <a:prstGeom prst="rect">
            <a:avLst/>
          </a:prstGeom>
          <a:noFill/>
        </p:spPr>
        <p:txBody>
          <a:bodyPr wrap="square" rtlCol="0">
            <a:spAutoFit/>
          </a:bodyPr>
          <a:lstStyle/>
          <a:p>
            <a:r>
              <a:rPr lang="en-US" sz="2800" dirty="0">
                <a:solidFill>
                  <a:srgbClr val="FFC000"/>
                </a:solidFill>
              </a:rPr>
              <a:t>Why We Chose Fantasy Football….</a:t>
            </a:r>
          </a:p>
        </p:txBody>
      </p:sp>
      <p:sp>
        <p:nvSpPr>
          <p:cNvPr id="2" name="TextBox 1">
            <a:extLst>
              <a:ext uri="{FF2B5EF4-FFF2-40B4-BE49-F238E27FC236}">
                <a16:creationId xmlns:a16="http://schemas.microsoft.com/office/drawing/2014/main" id="{4DD26172-6F45-4BEB-9DDF-39159AA448AB}"/>
              </a:ext>
            </a:extLst>
          </p:cNvPr>
          <p:cNvSpPr txBox="1"/>
          <p:nvPr/>
        </p:nvSpPr>
        <p:spPr>
          <a:xfrm>
            <a:off x="6096000" y="1145219"/>
            <a:ext cx="5424164" cy="4247317"/>
          </a:xfrm>
          <a:prstGeom prst="rect">
            <a:avLst/>
          </a:prstGeom>
          <a:noFill/>
        </p:spPr>
        <p:txBody>
          <a:bodyPr wrap="square" rtlCol="0">
            <a:spAutoFit/>
          </a:bodyPr>
          <a:lstStyle/>
          <a:p>
            <a:r>
              <a:rPr lang="en-US" dirty="0">
                <a:solidFill>
                  <a:schemeClr val="accent4">
                    <a:lumMod val="20000"/>
                    <a:lumOff val="80000"/>
                  </a:schemeClr>
                </a:solidFill>
              </a:rPr>
              <a:t>Football provides many different variables and scenarios throughout the game that lead to various outcomes (wins, losses, individual player and unit production). To date, football has proven to be far less predictable than other, less complex sports such as baseball, basketball.</a:t>
            </a:r>
          </a:p>
          <a:p>
            <a:endParaRPr lang="en-US" dirty="0">
              <a:solidFill>
                <a:schemeClr val="accent4">
                  <a:lumMod val="20000"/>
                  <a:lumOff val="80000"/>
                </a:schemeClr>
              </a:solidFill>
            </a:endParaRPr>
          </a:p>
          <a:p>
            <a:r>
              <a:rPr lang="en-US" dirty="0">
                <a:solidFill>
                  <a:schemeClr val="accent4">
                    <a:lumMod val="20000"/>
                    <a:lumOff val="80000"/>
                  </a:schemeClr>
                </a:solidFill>
              </a:rPr>
              <a:t>Over the past decade, Fantasy Football has grown from a fringe hobby to a multi-billion dollar industry  and a primary driver of interest and revenue for the NFL.</a:t>
            </a:r>
          </a:p>
          <a:p>
            <a:endParaRPr lang="en-US" dirty="0">
              <a:solidFill>
                <a:schemeClr val="accent4">
                  <a:lumMod val="20000"/>
                  <a:lumOff val="80000"/>
                </a:schemeClr>
              </a:solidFill>
            </a:endParaRPr>
          </a:p>
          <a:p>
            <a:r>
              <a:rPr lang="en-US" dirty="0">
                <a:solidFill>
                  <a:schemeClr val="accent4">
                    <a:lumMod val="20000"/>
                    <a:lumOff val="80000"/>
                  </a:schemeClr>
                </a:solidFill>
              </a:rPr>
              <a:t>Additionally, members of our group participate in fantasy football in their leisure time, so the results of this project could “potentially” be valuable in the future to identify trends for personal use.</a:t>
            </a:r>
          </a:p>
          <a:p>
            <a:endParaRPr lang="en-US" dirty="0">
              <a:solidFill>
                <a:schemeClr val="accent4">
                  <a:lumMod val="20000"/>
                  <a:lumOff val="80000"/>
                </a:schemeClr>
              </a:solidFill>
            </a:endParaRPr>
          </a:p>
        </p:txBody>
      </p:sp>
    </p:spTree>
    <p:extLst>
      <p:ext uri="{BB962C8B-B14F-4D97-AF65-F5344CB8AC3E}">
        <p14:creationId xmlns:p14="http://schemas.microsoft.com/office/powerpoint/2010/main" val="2814250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ootball team entering stadium">
            <a:extLst>
              <a:ext uri="{FF2B5EF4-FFF2-40B4-BE49-F238E27FC236}">
                <a16:creationId xmlns:a16="http://schemas.microsoft.com/office/drawing/2014/main" id="{5C9F75A3-44FA-48E0-8720-8EEE9D1722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848226" cy="6858000"/>
          </a:xfrm>
          <a:prstGeom prst="rect">
            <a:avLst/>
          </a:prstGeom>
        </p:spPr>
      </p:pic>
      <p:sp>
        <p:nvSpPr>
          <p:cNvPr id="9" name="TextBox 8">
            <a:extLst>
              <a:ext uri="{FF2B5EF4-FFF2-40B4-BE49-F238E27FC236}">
                <a16:creationId xmlns:a16="http://schemas.microsoft.com/office/drawing/2014/main" id="{78976BBB-DBED-41C8-9DD1-CE86FC76C74F}"/>
              </a:ext>
            </a:extLst>
          </p:cNvPr>
          <p:cNvSpPr txBox="1"/>
          <p:nvPr/>
        </p:nvSpPr>
        <p:spPr>
          <a:xfrm>
            <a:off x="5181600" y="390525"/>
            <a:ext cx="6324600" cy="523220"/>
          </a:xfrm>
          <a:prstGeom prst="rect">
            <a:avLst/>
          </a:prstGeom>
          <a:noFill/>
        </p:spPr>
        <p:txBody>
          <a:bodyPr wrap="square" rtlCol="0">
            <a:spAutoFit/>
          </a:bodyPr>
          <a:lstStyle/>
          <a:p>
            <a:r>
              <a:rPr lang="en-US" sz="2800" dirty="0">
                <a:solidFill>
                  <a:srgbClr val="00B0F0"/>
                </a:solidFill>
              </a:rPr>
              <a:t>Our</a:t>
            </a:r>
            <a:r>
              <a:rPr lang="en-US" sz="2800" dirty="0"/>
              <a:t> </a:t>
            </a:r>
            <a:r>
              <a:rPr lang="en-US" sz="2800" dirty="0">
                <a:solidFill>
                  <a:schemeClr val="accent2">
                    <a:lumMod val="75000"/>
                  </a:schemeClr>
                </a:solidFill>
              </a:rPr>
              <a:t>(Long) </a:t>
            </a:r>
            <a:r>
              <a:rPr lang="en-US" sz="2800" dirty="0">
                <a:solidFill>
                  <a:schemeClr val="accent5"/>
                </a:solidFill>
              </a:rPr>
              <a:t>ETL/</a:t>
            </a:r>
            <a:r>
              <a:rPr lang="en-US" sz="2800" dirty="0">
                <a:solidFill>
                  <a:srgbClr val="00B0F0"/>
                </a:solidFill>
              </a:rPr>
              <a:t>Machine Learning Process</a:t>
            </a:r>
          </a:p>
        </p:txBody>
      </p:sp>
      <p:sp>
        <p:nvSpPr>
          <p:cNvPr id="10" name="TextBox 9">
            <a:extLst>
              <a:ext uri="{FF2B5EF4-FFF2-40B4-BE49-F238E27FC236}">
                <a16:creationId xmlns:a16="http://schemas.microsoft.com/office/drawing/2014/main" id="{5EA2CA8E-1B62-4597-9BC3-DBB0F569B991}"/>
              </a:ext>
            </a:extLst>
          </p:cNvPr>
          <p:cNvSpPr txBox="1"/>
          <p:nvPr/>
        </p:nvSpPr>
        <p:spPr>
          <a:xfrm>
            <a:off x="5344357" y="1180730"/>
            <a:ext cx="6400800" cy="5355312"/>
          </a:xfrm>
          <a:prstGeom prst="rect">
            <a:avLst/>
          </a:prstGeom>
          <a:noFill/>
        </p:spPr>
        <p:txBody>
          <a:bodyPr wrap="square" rtlCol="0">
            <a:spAutoFit/>
          </a:bodyPr>
          <a:lstStyle/>
          <a:p>
            <a:r>
              <a:rPr lang="en-US" dirty="0"/>
              <a:t>We found our data on airyards.com, a website which provided mostly clean data in the form of csv files. We imported those files into our </a:t>
            </a:r>
            <a:r>
              <a:rPr lang="en-US" dirty="0" err="1"/>
              <a:t>jupyter</a:t>
            </a:r>
            <a:r>
              <a:rPr lang="en-US" dirty="0"/>
              <a:t> notebooks to analyze. Our machine learning predictions were based off of the prior year statistics, which were not included in. </a:t>
            </a:r>
          </a:p>
          <a:p>
            <a:endParaRPr lang="en-US" dirty="0"/>
          </a:p>
          <a:p>
            <a:r>
              <a:rPr lang="en-US" dirty="0"/>
              <a:t>During this process, we cleaned our data to eliminate null or empty values, as well as two infinite values. We then ran multiple machine learning models to determine which gave us the most accurate predictions based off of our data. </a:t>
            </a:r>
          </a:p>
          <a:p>
            <a:endParaRPr lang="en-US" dirty="0"/>
          </a:p>
          <a:p>
            <a:r>
              <a:rPr lang="en-US" dirty="0"/>
              <a:t>For our machine learning process, we tested 9 models in total and compared results. The testing accuracy for these models were all very close, but none were proved particularly powerful (R-Squared values ranging from .36-.40). We chose the Random Forest model to analyze because we believe the feature importance metrics will prove more useful and interesting than the ML predictions.</a:t>
            </a:r>
          </a:p>
          <a:p>
            <a:endParaRPr lang="en-US" dirty="0"/>
          </a:p>
          <a:p>
            <a:endParaRPr lang="en-US" dirty="0"/>
          </a:p>
        </p:txBody>
      </p:sp>
    </p:spTree>
    <p:extLst>
      <p:ext uri="{BB962C8B-B14F-4D97-AF65-F5344CB8AC3E}">
        <p14:creationId xmlns:p14="http://schemas.microsoft.com/office/powerpoint/2010/main" val="1712522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ands on a football on a field">
            <a:extLst>
              <a:ext uri="{FF2B5EF4-FFF2-40B4-BE49-F238E27FC236}">
                <a16:creationId xmlns:a16="http://schemas.microsoft.com/office/drawing/2014/main" id="{52179F30-949E-4FC7-A381-33C33CB813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5175" y="3848100"/>
            <a:ext cx="5067300" cy="3009900"/>
          </a:xfrm>
          <a:prstGeom prst="rect">
            <a:avLst/>
          </a:prstGeom>
        </p:spPr>
      </p:pic>
      <p:pic>
        <p:nvPicPr>
          <p:cNvPr id="1026" name="Picture 2" descr="AI and Machine Learning Symposium: Artificial Intelligence and ...">
            <a:extLst>
              <a:ext uri="{FF2B5EF4-FFF2-40B4-BE49-F238E27FC236}">
                <a16:creationId xmlns:a16="http://schemas.microsoft.com/office/drawing/2014/main" id="{F4A62711-0E69-441A-8899-4A4995419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175" y="0"/>
            <a:ext cx="5076825" cy="3848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822037C-92BB-4F7A-940A-922570CE948B}"/>
              </a:ext>
            </a:extLst>
          </p:cNvPr>
          <p:cNvSpPr txBox="1"/>
          <p:nvPr/>
        </p:nvSpPr>
        <p:spPr>
          <a:xfrm>
            <a:off x="9525" y="219075"/>
            <a:ext cx="7096125" cy="4832092"/>
          </a:xfrm>
          <a:prstGeom prst="rect">
            <a:avLst/>
          </a:prstGeom>
          <a:noFill/>
        </p:spPr>
        <p:txBody>
          <a:bodyPr wrap="square" rtlCol="0">
            <a:spAutoFit/>
          </a:bodyPr>
          <a:lstStyle/>
          <a:p>
            <a:r>
              <a:rPr lang="en-US" sz="2800" b="1" dirty="0">
                <a:solidFill>
                  <a:schemeClr val="accent5">
                    <a:lumMod val="60000"/>
                    <a:lumOff val="40000"/>
                  </a:schemeClr>
                </a:solidFill>
              </a:rPr>
              <a:t>Model #1:</a:t>
            </a:r>
            <a:r>
              <a:rPr lang="en-US" sz="2800" b="1" dirty="0"/>
              <a:t> </a:t>
            </a:r>
            <a:r>
              <a:rPr lang="en-US" sz="2800" b="1" dirty="0">
                <a:solidFill>
                  <a:srgbClr val="7030A0"/>
                </a:solidFill>
              </a:rPr>
              <a:t>Random Forest on all Features</a:t>
            </a:r>
          </a:p>
          <a:p>
            <a:endParaRPr lang="en-US" sz="2800" b="1" dirty="0"/>
          </a:p>
          <a:p>
            <a:pPr marL="285750" indent="-285750">
              <a:buFontTx/>
              <a:buChar char="-"/>
            </a:pPr>
            <a:r>
              <a:rPr lang="en-US" b="1" dirty="0">
                <a:solidFill>
                  <a:schemeClr val="bg2">
                    <a:lumMod val="60000"/>
                    <a:lumOff val="40000"/>
                  </a:schemeClr>
                </a:solidFill>
              </a:rPr>
              <a:t>22 Features</a:t>
            </a:r>
          </a:p>
          <a:p>
            <a:pPr marL="285750" indent="-285750">
              <a:buFontTx/>
              <a:buChar char="-"/>
            </a:pPr>
            <a:r>
              <a:rPr lang="en-US" b="1" dirty="0">
                <a:solidFill>
                  <a:schemeClr val="bg2">
                    <a:lumMod val="60000"/>
                    <a:lumOff val="40000"/>
                  </a:schemeClr>
                </a:solidFill>
              </a:rPr>
              <a:t>If correlation is evenly distributed amongst all features, each would account for ~4.5% of the total correlation. Any feature reporting higher than 4.5% may be worth exploring more.</a:t>
            </a:r>
          </a:p>
          <a:p>
            <a:pPr marL="285750" indent="-285750">
              <a:buFontTx/>
              <a:buChar char="-"/>
            </a:pPr>
            <a:endParaRPr lang="en-US" b="1" dirty="0"/>
          </a:p>
          <a:p>
            <a:r>
              <a:rPr lang="en-US" b="1" dirty="0">
                <a:solidFill>
                  <a:schemeClr val="accent2">
                    <a:lumMod val="75000"/>
                  </a:schemeClr>
                </a:solidFill>
              </a:rPr>
              <a:t>Take </a:t>
            </a:r>
            <a:r>
              <a:rPr lang="en-US" b="1" dirty="0" err="1">
                <a:solidFill>
                  <a:schemeClr val="accent2">
                    <a:lumMod val="75000"/>
                  </a:schemeClr>
                </a:solidFill>
              </a:rPr>
              <a:t>Aways</a:t>
            </a:r>
            <a:r>
              <a:rPr lang="en-US" b="1" dirty="0">
                <a:solidFill>
                  <a:schemeClr val="accent2">
                    <a:lumMod val="75000"/>
                  </a:schemeClr>
                </a:solidFill>
              </a:rPr>
              <a:t>:</a:t>
            </a:r>
          </a:p>
          <a:p>
            <a:r>
              <a:rPr lang="en-US" b="1" dirty="0">
                <a:solidFill>
                  <a:schemeClr val="bg2">
                    <a:lumMod val="60000"/>
                    <a:lumOff val="40000"/>
                  </a:schemeClr>
                </a:solidFill>
              </a:rPr>
              <a:t>These are the metrics that your average beginner fantasy football player would likely look at when drafting a team. We are looking to find better measures that better measure success year over year.</a:t>
            </a:r>
          </a:p>
          <a:p>
            <a:pPr marL="285750" indent="-285750">
              <a:buFont typeface="Arial" panose="020B0604020202020204" pitchFamily="34" charset="0"/>
              <a:buChar char="•"/>
            </a:pPr>
            <a:endParaRPr lang="en-US" b="1" dirty="0">
              <a:solidFill>
                <a:schemeClr val="bg2">
                  <a:lumMod val="60000"/>
                  <a:lumOff val="40000"/>
                </a:schemeClr>
              </a:solidFill>
            </a:endParaRPr>
          </a:p>
          <a:p>
            <a:r>
              <a:rPr lang="en-US" b="1" dirty="0">
                <a:solidFill>
                  <a:schemeClr val="bg2">
                    <a:lumMod val="60000"/>
                    <a:lumOff val="40000"/>
                  </a:schemeClr>
                </a:solidFill>
              </a:rPr>
              <a:t>-Prior Year Yards (</a:t>
            </a:r>
            <a:r>
              <a:rPr lang="en-US" b="1" dirty="0" err="1">
                <a:solidFill>
                  <a:schemeClr val="bg2">
                    <a:lumMod val="60000"/>
                    <a:lumOff val="40000"/>
                  </a:schemeClr>
                </a:solidFill>
              </a:rPr>
              <a:t>PY_Yds</a:t>
            </a:r>
            <a:r>
              <a:rPr lang="en-US" b="1" dirty="0">
                <a:solidFill>
                  <a:schemeClr val="bg2">
                    <a:lumMod val="60000"/>
                    <a:lumOff val="40000"/>
                  </a:schemeClr>
                </a:solidFill>
              </a:rPr>
              <a:t>): 0.12397523785361723</a:t>
            </a:r>
          </a:p>
          <a:p>
            <a:r>
              <a:rPr lang="en-US" b="1" dirty="0">
                <a:solidFill>
                  <a:schemeClr val="bg2">
                    <a:lumMod val="60000"/>
                    <a:lumOff val="40000"/>
                  </a:schemeClr>
                </a:solidFill>
              </a:rPr>
              <a:t>-Prior Year Touchdowns (PY_TD): 0.01929117318289102</a:t>
            </a:r>
          </a:p>
          <a:p>
            <a:r>
              <a:rPr lang="en-US" b="1" dirty="0">
                <a:solidFill>
                  <a:schemeClr val="bg2">
                    <a:lumMod val="60000"/>
                    <a:lumOff val="40000"/>
                  </a:schemeClr>
                </a:solidFill>
              </a:rPr>
              <a:t>-Prior Year Receptions: (</a:t>
            </a:r>
            <a:r>
              <a:rPr lang="en-US" b="1" dirty="0" err="1">
                <a:solidFill>
                  <a:schemeClr val="bg2">
                    <a:lumMod val="60000"/>
                    <a:lumOff val="40000"/>
                  </a:schemeClr>
                </a:solidFill>
              </a:rPr>
              <a:t>PY_Rec</a:t>
            </a:r>
            <a:r>
              <a:rPr lang="en-US" b="1" dirty="0">
                <a:solidFill>
                  <a:schemeClr val="bg2">
                    <a:lumMod val="60000"/>
                    <a:lumOff val="40000"/>
                  </a:schemeClr>
                </a:solidFill>
              </a:rPr>
              <a:t>): 0.043006157076306624</a:t>
            </a:r>
          </a:p>
          <a:p>
            <a:r>
              <a:rPr lang="en-US" b="1" dirty="0">
                <a:solidFill>
                  <a:schemeClr val="bg2">
                    <a:lumMod val="60000"/>
                    <a:lumOff val="40000"/>
                  </a:schemeClr>
                </a:solidFill>
              </a:rPr>
              <a:t>-Prior Year Points Per Receptions (</a:t>
            </a:r>
            <a:r>
              <a:rPr lang="en-US" b="1" dirty="0" err="1">
                <a:solidFill>
                  <a:schemeClr val="bg2">
                    <a:lumMod val="60000"/>
                    <a:lumOff val="40000"/>
                  </a:schemeClr>
                </a:solidFill>
              </a:rPr>
              <a:t>PY_PPR_Points</a:t>
            </a:r>
            <a:r>
              <a:rPr lang="en-US" b="1" dirty="0">
                <a:solidFill>
                  <a:schemeClr val="bg2">
                    <a:lumMod val="60000"/>
                    <a:lumOff val="40000"/>
                  </a:schemeClr>
                </a:solidFill>
              </a:rPr>
              <a:t>): 0.107171677573783</a:t>
            </a:r>
          </a:p>
        </p:txBody>
      </p:sp>
    </p:spTree>
    <p:extLst>
      <p:ext uri="{BB962C8B-B14F-4D97-AF65-F5344CB8AC3E}">
        <p14:creationId xmlns:p14="http://schemas.microsoft.com/office/powerpoint/2010/main" val="2265974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ootball line of scrimmage">
            <a:extLst>
              <a:ext uri="{FF2B5EF4-FFF2-40B4-BE49-F238E27FC236}">
                <a16:creationId xmlns:a16="http://schemas.microsoft.com/office/drawing/2014/main" id="{A4248B52-ADAA-47C8-922B-B2E052AFF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95674"/>
            <a:ext cx="4438650" cy="3362325"/>
          </a:xfrm>
          <a:prstGeom prst="rect">
            <a:avLst/>
          </a:prstGeom>
        </p:spPr>
      </p:pic>
      <p:pic>
        <p:nvPicPr>
          <p:cNvPr id="2050" name="Picture 2" descr="Machine Learning">
            <a:extLst>
              <a:ext uri="{FF2B5EF4-FFF2-40B4-BE49-F238E27FC236}">
                <a16:creationId xmlns:a16="http://schemas.microsoft.com/office/drawing/2014/main" id="{89EDBA83-E500-416C-B1E8-B9F059ED58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4438650" cy="34956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8FA8AF-B2A5-430A-BB77-B67351524845}"/>
              </a:ext>
            </a:extLst>
          </p:cNvPr>
          <p:cNvSpPr txBox="1"/>
          <p:nvPr/>
        </p:nvSpPr>
        <p:spPr>
          <a:xfrm>
            <a:off x="4438651" y="133350"/>
            <a:ext cx="7639050" cy="4555093"/>
          </a:xfrm>
          <a:prstGeom prst="rect">
            <a:avLst/>
          </a:prstGeom>
          <a:noFill/>
        </p:spPr>
        <p:txBody>
          <a:bodyPr wrap="square" rtlCol="0">
            <a:spAutoFit/>
          </a:bodyPr>
          <a:lstStyle/>
          <a:p>
            <a:pPr algn="ctr"/>
            <a:r>
              <a:rPr lang="en-US" sz="2800" dirty="0">
                <a:solidFill>
                  <a:srgbClr val="C00000"/>
                </a:solidFill>
              </a:rPr>
              <a:t>…Continuation on Model #1</a:t>
            </a:r>
          </a:p>
          <a:p>
            <a:pPr algn="ctr"/>
            <a:endParaRPr lang="en-US" sz="2800" dirty="0"/>
          </a:p>
          <a:p>
            <a:r>
              <a:rPr lang="en-US" dirty="0">
                <a:solidFill>
                  <a:srgbClr val="FFCC99"/>
                </a:solidFill>
              </a:rPr>
              <a:t>*These efficiency metrics all fall below the 4.5% threshold. This is interesting because we generally associate efficiency with skill/talent and higher skill/talent with more production over the long term.</a:t>
            </a:r>
          </a:p>
          <a:p>
            <a:endParaRPr lang="en-US" dirty="0">
              <a:solidFill>
                <a:srgbClr val="FFCC99"/>
              </a:solidFill>
            </a:endParaRPr>
          </a:p>
          <a:p>
            <a:r>
              <a:rPr lang="en-US" dirty="0">
                <a:solidFill>
                  <a:srgbClr val="FFCC99"/>
                </a:solidFill>
              </a:rPr>
              <a:t>-Prior Year Yards Per Target (</a:t>
            </a:r>
            <a:r>
              <a:rPr lang="en-US" dirty="0" err="1">
                <a:solidFill>
                  <a:srgbClr val="FFCC99"/>
                </a:solidFill>
              </a:rPr>
              <a:t>PY_Yds</a:t>
            </a:r>
            <a:r>
              <a:rPr lang="en-US" dirty="0">
                <a:solidFill>
                  <a:srgbClr val="FFCC99"/>
                </a:solidFill>
              </a:rPr>
              <a:t>/TGT): 0.040146512893303836</a:t>
            </a:r>
          </a:p>
          <a:p>
            <a:r>
              <a:rPr lang="en-US" dirty="0">
                <a:solidFill>
                  <a:srgbClr val="FFCC99"/>
                </a:solidFill>
              </a:rPr>
              <a:t>-Prior Year Yards After Catch Per Target (PY_YAC/TGT): 0.0349415227804</a:t>
            </a:r>
          </a:p>
          <a:p>
            <a:r>
              <a:rPr lang="en-US" dirty="0">
                <a:solidFill>
                  <a:srgbClr val="FFCC99"/>
                </a:solidFill>
              </a:rPr>
              <a:t>-Prior Year Yards After Catch Per Reception (PY_YAC/Rec): 0.03428098799156202</a:t>
            </a:r>
          </a:p>
          <a:p>
            <a:r>
              <a:rPr lang="en-US" dirty="0">
                <a:solidFill>
                  <a:srgbClr val="FFCC99"/>
                </a:solidFill>
              </a:rPr>
              <a:t>-Prior Year Receiver Air Conversion Ratio (PY_RACR): 0.019784000253251322</a:t>
            </a:r>
          </a:p>
          <a:p>
            <a:r>
              <a:rPr lang="en-US" dirty="0">
                <a:solidFill>
                  <a:srgbClr val="FFCC99"/>
                </a:solidFill>
              </a:rPr>
              <a:t>-Prior Year Catch Rate (</a:t>
            </a:r>
            <a:r>
              <a:rPr lang="en-US" dirty="0" err="1">
                <a:solidFill>
                  <a:srgbClr val="FFCC99"/>
                </a:solidFill>
              </a:rPr>
              <a:t>PY_Catch_Rate</a:t>
            </a:r>
            <a:r>
              <a:rPr lang="en-US" dirty="0">
                <a:solidFill>
                  <a:srgbClr val="FFCC99"/>
                </a:solidFill>
              </a:rPr>
              <a:t>): 0.032880793545673685</a:t>
            </a:r>
          </a:p>
          <a:p>
            <a:r>
              <a:rPr lang="en-US" dirty="0">
                <a:solidFill>
                  <a:srgbClr val="FFCC99"/>
                </a:solidFill>
              </a:rPr>
              <a:t>-Prior Year Yards Per Receiver (PY_YPR): 0.03215725483476958</a:t>
            </a:r>
          </a:p>
          <a:p>
            <a:endParaRPr lang="en-US" dirty="0">
              <a:solidFill>
                <a:srgbClr val="FFCC99"/>
              </a:solidFill>
            </a:endParaRPr>
          </a:p>
          <a:p>
            <a:endParaRPr lang="en-US" dirty="0"/>
          </a:p>
        </p:txBody>
      </p:sp>
    </p:spTree>
    <p:extLst>
      <p:ext uri="{BB962C8B-B14F-4D97-AF65-F5344CB8AC3E}">
        <p14:creationId xmlns:p14="http://schemas.microsoft.com/office/powerpoint/2010/main" val="3282820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ootball team playing on pitch">
            <a:extLst>
              <a:ext uri="{FF2B5EF4-FFF2-40B4-BE49-F238E27FC236}">
                <a16:creationId xmlns:a16="http://schemas.microsoft.com/office/drawing/2014/main" id="{70F256E9-0EDE-4A49-AC6E-6306F258C8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0168" y="3429000"/>
            <a:ext cx="4581832" cy="3428999"/>
          </a:xfrm>
          <a:prstGeom prst="rect">
            <a:avLst/>
          </a:prstGeom>
        </p:spPr>
      </p:pic>
      <p:pic>
        <p:nvPicPr>
          <p:cNvPr id="3074" name="Picture 2" descr="A Look at the 2019 Carolina Panthers Wide Receiver Corps">
            <a:extLst>
              <a:ext uri="{FF2B5EF4-FFF2-40B4-BE49-F238E27FC236}">
                <a16:creationId xmlns:a16="http://schemas.microsoft.com/office/drawing/2014/main" id="{6B344058-1DFB-4B5B-A33C-0E2CC6023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0168" y="0"/>
            <a:ext cx="4581832" cy="34289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308E65-E20B-4AFC-8DC5-003CB69823F4}"/>
              </a:ext>
            </a:extLst>
          </p:cNvPr>
          <p:cNvSpPr txBox="1"/>
          <p:nvPr/>
        </p:nvSpPr>
        <p:spPr>
          <a:xfrm>
            <a:off x="66675" y="76200"/>
            <a:ext cx="7425506" cy="7048083"/>
          </a:xfrm>
          <a:prstGeom prst="rect">
            <a:avLst/>
          </a:prstGeom>
          <a:noFill/>
        </p:spPr>
        <p:txBody>
          <a:bodyPr wrap="square" rtlCol="0">
            <a:spAutoFit/>
          </a:bodyPr>
          <a:lstStyle/>
          <a:p>
            <a:r>
              <a:rPr lang="en-US" sz="2800" dirty="0">
                <a:solidFill>
                  <a:schemeClr val="accent1">
                    <a:lumMod val="75000"/>
                  </a:schemeClr>
                </a:solidFill>
              </a:rPr>
              <a:t>.....Continuation of Model #1</a:t>
            </a:r>
          </a:p>
          <a:p>
            <a:endParaRPr lang="en-US" sz="2800" dirty="0"/>
          </a:p>
          <a:p>
            <a:r>
              <a:rPr lang="en-US" dirty="0">
                <a:solidFill>
                  <a:schemeClr val="accent5">
                    <a:lumMod val="40000"/>
                    <a:lumOff val="60000"/>
                  </a:schemeClr>
                </a:solidFill>
              </a:rPr>
              <a:t>Below are opportunity metrics. Most are well below the 4.5% threshold. This is initially surprising, because opportunity is necessary for production (a popular fantasy football axiom states it simply: ‘Opportunity is king’), but a closer look at the metrics in question, and it starts to make more sense. The total volume statistics like Targets and Air Yards are not far off the threshold, but the per target &amp; per reception numbers, in particular, are volume agnostic and therefore not a good measure of opportunity.</a:t>
            </a:r>
          </a:p>
          <a:p>
            <a:endParaRPr lang="en-US" dirty="0">
              <a:solidFill>
                <a:schemeClr val="accent5">
                  <a:lumMod val="40000"/>
                  <a:lumOff val="60000"/>
                </a:schemeClr>
              </a:solidFill>
            </a:endParaRPr>
          </a:p>
          <a:p>
            <a:r>
              <a:rPr lang="en-US" dirty="0">
                <a:solidFill>
                  <a:schemeClr val="accent5">
                    <a:lumMod val="60000"/>
                    <a:lumOff val="40000"/>
                  </a:schemeClr>
                </a:solidFill>
              </a:rPr>
              <a:t>-Prior Year Targets (</a:t>
            </a:r>
            <a:r>
              <a:rPr lang="en-US" dirty="0" err="1">
                <a:solidFill>
                  <a:schemeClr val="accent5">
                    <a:lumMod val="60000"/>
                    <a:lumOff val="40000"/>
                  </a:schemeClr>
                </a:solidFill>
              </a:rPr>
              <a:t>PY_Tgt</a:t>
            </a:r>
            <a:r>
              <a:rPr lang="en-US" dirty="0">
                <a:solidFill>
                  <a:schemeClr val="accent5">
                    <a:lumMod val="60000"/>
                    <a:lumOff val="40000"/>
                  </a:schemeClr>
                </a:solidFill>
              </a:rPr>
              <a:t>): 0.04392263336751056</a:t>
            </a:r>
          </a:p>
          <a:p>
            <a:r>
              <a:rPr lang="en-US" dirty="0">
                <a:solidFill>
                  <a:schemeClr val="accent5">
                    <a:lumMod val="60000"/>
                    <a:lumOff val="40000"/>
                  </a:schemeClr>
                </a:solidFill>
              </a:rPr>
              <a:t>-Prior Year Receptions (</a:t>
            </a:r>
            <a:r>
              <a:rPr lang="en-US" dirty="0" err="1">
                <a:solidFill>
                  <a:schemeClr val="accent5">
                    <a:lumMod val="60000"/>
                    <a:lumOff val="40000"/>
                  </a:schemeClr>
                </a:solidFill>
              </a:rPr>
              <a:t>PY_Rec</a:t>
            </a:r>
            <a:r>
              <a:rPr lang="en-US" dirty="0">
                <a:solidFill>
                  <a:schemeClr val="accent5">
                    <a:lumMod val="60000"/>
                    <a:lumOff val="40000"/>
                  </a:schemeClr>
                </a:solidFill>
              </a:rPr>
              <a:t>): 0.043006157076306624</a:t>
            </a:r>
          </a:p>
          <a:p>
            <a:r>
              <a:rPr lang="en-US" dirty="0">
                <a:solidFill>
                  <a:schemeClr val="accent5">
                    <a:lumMod val="60000"/>
                    <a:lumOff val="40000"/>
                  </a:schemeClr>
                </a:solidFill>
              </a:rPr>
              <a:t>-Prior Year Air Yards (PY_AY): 0.03895073957620146</a:t>
            </a:r>
          </a:p>
          <a:p>
            <a:r>
              <a:rPr lang="en-US" dirty="0">
                <a:solidFill>
                  <a:schemeClr val="accent5">
                    <a:lumMod val="60000"/>
                    <a:lumOff val="40000"/>
                  </a:schemeClr>
                </a:solidFill>
              </a:rPr>
              <a:t>-Prior Year Market Share Air Yards (PY_MS_AY): 0.03192314195</a:t>
            </a:r>
          </a:p>
          <a:p>
            <a:r>
              <a:rPr lang="en-US" dirty="0">
                <a:solidFill>
                  <a:schemeClr val="accent5">
                    <a:lumMod val="60000"/>
                    <a:lumOff val="40000"/>
                  </a:schemeClr>
                </a:solidFill>
              </a:rPr>
              <a:t>-Prior Year Unrealized Air Yards (PY_UAY): 0.015689200597976193</a:t>
            </a:r>
          </a:p>
          <a:p>
            <a:r>
              <a:rPr lang="en-US" dirty="0">
                <a:solidFill>
                  <a:schemeClr val="accent5">
                    <a:lumMod val="60000"/>
                    <a:lumOff val="40000"/>
                  </a:schemeClr>
                </a:solidFill>
              </a:rPr>
              <a:t>-Prior Year Unrealized Air Yards Per Target (PY_UAY/</a:t>
            </a:r>
            <a:r>
              <a:rPr lang="en-US" dirty="0" err="1">
                <a:solidFill>
                  <a:schemeClr val="accent5">
                    <a:lumMod val="60000"/>
                    <a:lumOff val="40000"/>
                  </a:schemeClr>
                </a:solidFill>
              </a:rPr>
              <a:t>Tgt</a:t>
            </a:r>
            <a:r>
              <a:rPr lang="en-US" dirty="0">
                <a:solidFill>
                  <a:schemeClr val="accent5">
                    <a:lumMod val="60000"/>
                    <a:lumOff val="40000"/>
                  </a:schemeClr>
                </a:solidFill>
              </a:rPr>
              <a:t>): 0.0212372749116950</a:t>
            </a:r>
          </a:p>
          <a:p>
            <a:r>
              <a:rPr lang="en-US" dirty="0">
                <a:solidFill>
                  <a:schemeClr val="accent5">
                    <a:lumMod val="60000"/>
                    <a:lumOff val="40000"/>
                  </a:schemeClr>
                </a:solidFill>
              </a:rPr>
              <a:t>-Prior Year Air Yards Per Reception (PY_AY/Rec): 0.017944113919136973</a:t>
            </a:r>
          </a:p>
          <a:p>
            <a:r>
              <a:rPr lang="en-US" dirty="0">
                <a:solidFill>
                  <a:schemeClr val="accent5">
                    <a:lumMod val="60000"/>
                    <a:lumOff val="40000"/>
                  </a:schemeClr>
                </a:solidFill>
              </a:rPr>
              <a:t>-Prior Year Unrealized Air Yards Per Reception (PY_UAY/Rec): 0.015689200597</a:t>
            </a:r>
          </a:p>
          <a:p>
            <a:r>
              <a:rPr lang="en-US" dirty="0">
                <a:solidFill>
                  <a:schemeClr val="accent5">
                    <a:lumMod val="60000"/>
                    <a:lumOff val="40000"/>
                  </a:schemeClr>
                </a:solidFill>
              </a:rPr>
              <a:t>-Prior Year Air Yards Per Target (PY_AY/</a:t>
            </a:r>
            <a:r>
              <a:rPr lang="en-US" dirty="0" err="1">
                <a:solidFill>
                  <a:schemeClr val="accent5">
                    <a:lumMod val="60000"/>
                    <a:lumOff val="40000"/>
                  </a:schemeClr>
                </a:solidFill>
              </a:rPr>
              <a:t>Tgt</a:t>
            </a:r>
            <a:r>
              <a:rPr lang="en-US" dirty="0">
                <a:solidFill>
                  <a:schemeClr val="accent5">
                    <a:lumMod val="60000"/>
                    <a:lumOff val="40000"/>
                  </a:schemeClr>
                </a:solidFill>
              </a:rPr>
              <a:t>): 0.011067612593930824</a:t>
            </a:r>
          </a:p>
          <a:p>
            <a:r>
              <a:rPr lang="en-US" dirty="0">
                <a:solidFill>
                  <a:schemeClr val="accent5">
                    <a:lumMod val="60000"/>
                    <a:lumOff val="40000"/>
                  </a:schemeClr>
                </a:solidFill>
              </a:rPr>
              <a:t>-Prior Year Average Year Depth Of Target (</a:t>
            </a:r>
            <a:r>
              <a:rPr lang="en-US" dirty="0" err="1">
                <a:solidFill>
                  <a:schemeClr val="accent5">
                    <a:lumMod val="60000"/>
                    <a:lumOff val="40000"/>
                  </a:schemeClr>
                </a:solidFill>
              </a:rPr>
              <a:t>PY_aDOT</a:t>
            </a:r>
            <a:r>
              <a:rPr lang="en-US" dirty="0">
                <a:solidFill>
                  <a:schemeClr val="accent5">
                    <a:lumMod val="60000"/>
                    <a:lumOff val="40000"/>
                  </a:schemeClr>
                </a:solidFill>
              </a:rPr>
              <a:t>): 0.01072167314894976</a:t>
            </a:r>
          </a:p>
          <a:p>
            <a:endParaRPr lang="en-US" dirty="0">
              <a:solidFill>
                <a:schemeClr val="accent5">
                  <a:lumMod val="60000"/>
                  <a:lumOff val="40000"/>
                </a:schemeClr>
              </a:solidFill>
            </a:endParaRPr>
          </a:p>
          <a:p>
            <a:endParaRPr lang="en-US" dirty="0"/>
          </a:p>
          <a:p>
            <a:endParaRPr lang="en-US" dirty="0"/>
          </a:p>
        </p:txBody>
      </p:sp>
    </p:spTree>
    <p:extLst>
      <p:ext uri="{BB962C8B-B14F-4D97-AF65-F5344CB8AC3E}">
        <p14:creationId xmlns:p14="http://schemas.microsoft.com/office/powerpoint/2010/main" val="504982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n we automate data quality to support machine learning?">
            <a:extLst>
              <a:ext uri="{FF2B5EF4-FFF2-40B4-BE49-F238E27FC236}">
                <a16:creationId xmlns:a16="http://schemas.microsoft.com/office/drawing/2014/main" id="{6EBC920E-B3AB-4F21-9271-67821655EE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28408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5BBAFFD-F780-4B20-BB99-8778488B29DF}"/>
              </a:ext>
            </a:extLst>
          </p:cNvPr>
          <p:cNvSpPr txBox="1"/>
          <p:nvPr/>
        </p:nvSpPr>
        <p:spPr>
          <a:xfrm>
            <a:off x="0" y="2914650"/>
            <a:ext cx="12068175" cy="3847207"/>
          </a:xfrm>
          <a:prstGeom prst="rect">
            <a:avLst/>
          </a:prstGeom>
          <a:noFill/>
        </p:spPr>
        <p:txBody>
          <a:bodyPr wrap="square" rtlCol="0">
            <a:spAutoFit/>
          </a:bodyPr>
          <a:lstStyle/>
          <a:p>
            <a:r>
              <a:rPr lang="en-US" sz="2800" dirty="0">
                <a:solidFill>
                  <a:schemeClr val="accent4">
                    <a:lumMod val="50000"/>
                  </a:schemeClr>
                </a:solidFill>
              </a:rPr>
              <a:t>Lastly….</a:t>
            </a:r>
          </a:p>
          <a:p>
            <a:r>
              <a:rPr lang="en-US" dirty="0">
                <a:solidFill>
                  <a:schemeClr val="accent2">
                    <a:lumMod val="60000"/>
                    <a:lumOff val="40000"/>
                  </a:schemeClr>
                </a:solidFill>
              </a:rPr>
              <a:t>The final opportunity metric, WOPR (Wide Receiver Opportunity Rating), on the other hand, is extremely interesting. At more than 3x the 4.5% threshold. WOPR easily stands out from the crowd of other metrics. This is because WOPR is a weighted opportunity metric that incorporates the WRs market share of both air yards and targets. This is a much better measure of opportunity than either air yards or targets separately. The reason for this is that, while volume of targets is important, each target is not created equally – a target deeper down the field is more valuable that a target closer to the line of scrimmage.</a:t>
            </a:r>
          </a:p>
          <a:p>
            <a:endParaRPr lang="en-US" dirty="0">
              <a:solidFill>
                <a:schemeClr val="accent2">
                  <a:lumMod val="60000"/>
                  <a:lumOff val="40000"/>
                </a:schemeClr>
              </a:solidFill>
            </a:endParaRPr>
          </a:p>
          <a:p>
            <a:r>
              <a:rPr lang="en-US" dirty="0">
                <a:solidFill>
                  <a:schemeClr val="accent2">
                    <a:lumMod val="60000"/>
                    <a:lumOff val="40000"/>
                  </a:schemeClr>
                </a:solidFill>
              </a:rPr>
              <a:t>Prior Year Wide Receiver Opportunity Rating (PY_WOPR): 0.17266672813526432</a:t>
            </a:r>
          </a:p>
          <a:p>
            <a:endParaRPr lang="en-US" dirty="0"/>
          </a:p>
          <a:p>
            <a:r>
              <a:rPr lang="en-US" dirty="0">
                <a:solidFill>
                  <a:schemeClr val="accent4">
                    <a:lumMod val="50000"/>
                  </a:schemeClr>
                </a:solidFill>
              </a:rPr>
              <a:t>*Other metrics that beat the 4.5% threshold, but neither beat the prior year yards or PPR points.</a:t>
            </a:r>
          </a:p>
          <a:p>
            <a:endParaRPr lang="en-US" dirty="0">
              <a:solidFill>
                <a:schemeClr val="accent4">
                  <a:lumMod val="50000"/>
                </a:schemeClr>
              </a:solidFill>
            </a:endParaRPr>
          </a:p>
          <a:p>
            <a:r>
              <a:rPr lang="en-US" dirty="0">
                <a:solidFill>
                  <a:schemeClr val="accent4">
                    <a:lumMod val="50000"/>
                  </a:schemeClr>
                </a:solidFill>
              </a:rPr>
              <a:t>Prior Year Target Share (</a:t>
            </a:r>
            <a:r>
              <a:rPr lang="en-US" dirty="0" err="1">
                <a:solidFill>
                  <a:schemeClr val="accent4">
                    <a:lumMod val="50000"/>
                  </a:schemeClr>
                </a:solidFill>
              </a:rPr>
              <a:t>PY_TGT_Share</a:t>
            </a:r>
            <a:r>
              <a:rPr lang="en-US" dirty="0">
                <a:solidFill>
                  <a:schemeClr val="accent4">
                    <a:lumMod val="50000"/>
                  </a:schemeClr>
                </a:solidFill>
              </a:rPr>
              <a:t>): 0.07258852087143962</a:t>
            </a:r>
          </a:p>
          <a:p>
            <a:r>
              <a:rPr lang="en-US" dirty="0">
                <a:solidFill>
                  <a:schemeClr val="accent4">
                    <a:lumMod val="50000"/>
                  </a:schemeClr>
                </a:solidFill>
              </a:rPr>
              <a:t>Prior Year Yards After Catch (PY_YAC): 0.0512092099785414</a:t>
            </a:r>
          </a:p>
        </p:txBody>
      </p:sp>
    </p:spTree>
    <p:extLst>
      <p:ext uri="{BB962C8B-B14F-4D97-AF65-F5344CB8AC3E}">
        <p14:creationId xmlns:p14="http://schemas.microsoft.com/office/powerpoint/2010/main" val="840381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1D129D2B-5D2A-48DF-AAC1-3C6AA7E3D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2986881"/>
            <a:ext cx="5291666" cy="3532187"/>
          </a:xfrm>
          <a:prstGeom prst="rect">
            <a:avLst/>
          </a:prstGeom>
        </p:spPr>
      </p:pic>
      <p:pic>
        <p:nvPicPr>
          <p:cNvPr id="3" name="Picture 2" descr="Programming data on computer monitor">
            <a:extLst>
              <a:ext uri="{FF2B5EF4-FFF2-40B4-BE49-F238E27FC236}">
                <a16:creationId xmlns:a16="http://schemas.microsoft.com/office/drawing/2014/main" id="{82F07C3E-4865-4A84-A063-249BAA421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2986881"/>
            <a:ext cx="5291667" cy="3532187"/>
          </a:xfrm>
          <a:prstGeom prst="rect">
            <a:avLst/>
          </a:prstGeom>
        </p:spPr>
      </p:pic>
      <p:sp>
        <p:nvSpPr>
          <p:cNvPr id="8" name="TextBox 7">
            <a:extLst>
              <a:ext uri="{FF2B5EF4-FFF2-40B4-BE49-F238E27FC236}">
                <a16:creationId xmlns:a16="http://schemas.microsoft.com/office/drawing/2014/main" id="{A3738289-F580-4227-A157-D57FB97A6730}"/>
              </a:ext>
            </a:extLst>
          </p:cNvPr>
          <p:cNvSpPr txBox="1"/>
          <p:nvPr/>
        </p:nvSpPr>
        <p:spPr>
          <a:xfrm>
            <a:off x="408373" y="337351"/>
            <a:ext cx="10813002" cy="2339102"/>
          </a:xfrm>
          <a:prstGeom prst="rect">
            <a:avLst/>
          </a:prstGeom>
          <a:noFill/>
        </p:spPr>
        <p:txBody>
          <a:bodyPr wrap="square" rtlCol="0">
            <a:spAutoFit/>
          </a:bodyPr>
          <a:lstStyle/>
          <a:p>
            <a:pPr algn="ctr"/>
            <a:r>
              <a:rPr lang="en-US" sz="2800" dirty="0">
                <a:solidFill>
                  <a:srgbClr val="00B0F0"/>
                </a:solidFill>
              </a:rPr>
              <a:t>What About the Predictions…?</a:t>
            </a:r>
          </a:p>
          <a:p>
            <a:pPr algn="ctr"/>
            <a:endParaRPr lang="en-US" sz="2800" dirty="0">
              <a:solidFill>
                <a:srgbClr val="00B0F0"/>
              </a:solidFill>
            </a:endParaRPr>
          </a:p>
          <a:p>
            <a:r>
              <a:rPr lang="en-US" dirty="0">
                <a:solidFill>
                  <a:srgbClr val="00B0F0"/>
                </a:solidFill>
              </a:rPr>
              <a:t>As was shown by the relatively low R-Squared values, the predictions produced by our machine learning model on the testing data were not very accurate. Further, we ran into an issue we were not able to resolve in the allotted time: the range of the predictions was fundamentally wrong. However, we did notice that the predictions did lend themselves to reasonable (if occasionally surprising) rankings. We therefore converted the PPR Point predictions to rankings, which and have chosen to present our findings as top 50 rankings for the 2020 season.</a:t>
            </a:r>
          </a:p>
        </p:txBody>
      </p:sp>
    </p:spTree>
    <p:extLst>
      <p:ext uri="{BB962C8B-B14F-4D97-AF65-F5344CB8AC3E}">
        <p14:creationId xmlns:p14="http://schemas.microsoft.com/office/powerpoint/2010/main" val="2406215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Odell Beckham Jr. and 'the greatest catch I've ever seen' | For ...">
            <a:extLst>
              <a:ext uri="{FF2B5EF4-FFF2-40B4-BE49-F238E27FC236}">
                <a16:creationId xmlns:a16="http://schemas.microsoft.com/office/drawing/2014/main" id="{47498438-899C-487D-81B2-2044EED897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wo referees near the goal signaling touchdown to large stadium">
            <a:extLst>
              <a:ext uri="{FF2B5EF4-FFF2-40B4-BE49-F238E27FC236}">
                <a16:creationId xmlns:a16="http://schemas.microsoft.com/office/drawing/2014/main" id="{560D6E5A-D7DA-469A-A86B-CBBD19658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2415" y="3428999"/>
            <a:ext cx="6964471" cy="3429000"/>
          </a:xfrm>
          <a:prstGeom prst="rect">
            <a:avLst/>
          </a:prstGeom>
        </p:spPr>
      </p:pic>
      <p:sp>
        <p:nvSpPr>
          <p:cNvPr id="2" name="TextBox 1">
            <a:extLst>
              <a:ext uri="{FF2B5EF4-FFF2-40B4-BE49-F238E27FC236}">
                <a16:creationId xmlns:a16="http://schemas.microsoft.com/office/drawing/2014/main" id="{1D43FA4B-D2B3-469C-9F4B-7A980A1FC9E7}"/>
              </a:ext>
            </a:extLst>
          </p:cNvPr>
          <p:cNvSpPr txBox="1"/>
          <p:nvPr/>
        </p:nvSpPr>
        <p:spPr>
          <a:xfrm>
            <a:off x="337351" y="355107"/>
            <a:ext cx="5007006" cy="954107"/>
          </a:xfrm>
          <a:prstGeom prst="rect">
            <a:avLst/>
          </a:prstGeom>
          <a:noFill/>
        </p:spPr>
        <p:txBody>
          <a:bodyPr wrap="square" rtlCol="0">
            <a:spAutoFit/>
          </a:bodyPr>
          <a:lstStyle/>
          <a:p>
            <a:r>
              <a:rPr lang="en-US" sz="2800" dirty="0">
                <a:solidFill>
                  <a:schemeClr val="accent6">
                    <a:lumMod val="75000"/>
                  </a:schemeClr>
                </a:solidFill>
              </a:rPr>
              <a:t>Our conclusions and some takeaways…</a:t>
            </a:r>
          </a:p>
        </p:txBody>
      </p:sp>
      <p:sp>
        <p:nvSpPr>
          <p:cNvPr id="5" name="TextBox 4">
            <a:extLst>
              <a:ext uri="{FF2B5EF4-FFF2-40B4-BE49-F238E27FC236}">
                <a16:creationId xmlns:a16="http://schemas.microsoft.com/office/drawing/2014/main" id="{A77C0B16-D105-4BF2-84B1-FAAB19950006}"/>
              </a:ext>
            </a:extLst>
          </p:cNvPr>
          <p:cNvSpPr txBox="1"/>
          <p:nvPr/>
        </p:nvSpPr>
        <p:spPr>
          <a:xfrm>
            <a:off x="337351" y="1740023"/>
            <a:ext cx="4048218" cy="452431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CCFFCC"/>
                </a:solidFill>
              </a:rPr>
              <a:t>Not a great topic for making predictions for machine learning due to the amount of variables.</a:t>
            </a:r>
          </a:p>
          <a:p>
            <a:pPr marL="285750" indent="-285750">
              <a:buFont typeface="Arial" panose="020B0604020202020204" pitchFamily="34" charset="0"/>
              <a:buChar char="•"/>
            </a:pPr>
            <a:r>
              <a:rPr lang="en-US" dirty="0">
                <a:solidFill>
                  <a:srgbClr val="CCFFCC"/>
                </a:solidFill>
              </a:rPr>
              <a:t>We found a few stats that lead our predictions: weighted opportunity rating, prior year yards and points per perception.</a:t>
            </a:r>
          </a:p>
          <a:p>
            <a:pPr marL="285750" indent="-285750">
              <a:buFont typeface="Arial" panose="020B0604020202020204" pitchFamily="34" charset="0"/>
              <a:buChar char="•"/>
            </a:pPr>
            <a:r>
              <a:rPr lang="en-US" dirty="0">
                <a:solidFill>
                  <a:srgbClr val="CCFFCC"/>
                </a:solidFill>
              </a:rPr>
              <a:t>Efficiency does not have the impact in year after year outcome we thought it would.</a:t>
            </a:r>
          </a:p>
          <a:p>
            <a:pPr marL="285750" indent="-285750">
              <a:buFont typeface="Arial" panose="020B0604020202020204" pitchFamily="34" charset="0"/>
              <a:buChar char="•"/>
            </a:pPr>
            <a:r>
              <a:rPr lang="en-US" dirty="0">
                <a:solidFill>
                  <a:srgbClr val="CCFFCC"/>
                </a:solidFill>
              </a:rPr>
              <a:t>Opportunity contributes the most to predictions.</a:t>
            </a:r>
          </a:p>
          <a:p>
            <a:pPr marL="285750" indent="-285750">
              <a:buFont typeface="Arial" panose="020B0604020202020204" pitchFamily="34" charset="0"/>
              <a:buChar char="•"/>
            </a:pPr>
            <a:r>
              <a:rPr lang="en-US" dirty="0">
                <a:solidFill>
                  <a:srgbClr val="CCFFCC"/>
                </a:solidFill>
              </a:rPr>
              <a:t>In the future, we would like to explore what drives opportunity to predict possible outcomes.</a:t>
            </a:r>
          </a:p>
          <a:p>
            <a:endParaRPr lang="en-US" dirty="0"/>
          </a:p>
        </p:txBody>
      </p:sp>
    </p:spTree>
    <p:extLst>
      <p:ext uri="{BB962C8B-B14F-4D97-AF65-F5344CB8AC3E}">
        <p14:creationId xmlns:p14="http://schemas.microsoft.com/office/powerpoint/2010/main" val="86449051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otalTime>926</TotalTime>
  <Words>1183</Words>
  <Application>Microsoft Office PowerPoint</Application>
  <PresentationFormat>Widescreen</PresentationFormat>
  <Paragraphs>75</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Miriam Fixed</vt:lpstr>
      <vt:lpstr>Office Theme</vt:lpstr>
      <vt:lpstr> NFL Fantasy FB Predictions Final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Receiver Predictions Final Project</dc:title>
  <dc:creator>Nicole Nanton</dc:creator>
  <cp:lastModifiedBy>Joseph Rafferty</cp:lastModifiedBy>
  <cp:revision>75</cp:revision>
  <dcterms:created xsi:type="dcterms:W3CDTF">2020-05-30T06:26:08Z</dcterms:created>
  <dcterms:modified xsi:type="dcterms:W3CDTF">2020-06-01T04:00:08Z</dcterms:modified>
</cp:coreProperties>
</file>